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4"/>
  </p:sldMasterIdLst>
  <p:notesMasterIdLst>
    <p:notesMasterId r:id="rId10"/>
  </p:notesMasterIdLst>
  <p:handoutMasterIdLst>
    <p:handoutMasterId r:id="rId11"/>
  </p:handoutMasterIdLst>
  <p:sldIdLst>
    <p:sldId id="1548" r:id="rId5"/>
    <p:sldId id="1552" r:id="rId6"/>
    <p:sldId id="1555" r:id="rId7"/>
    <p:sldId id="1553" r:id="rId8"/>
    <p:sldId id="155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C4"/>
    <a:srgbClr val="006600"/>
    <a:srgbClr val="008080"/>
    <a:srgbClr val="8E008E"/>
    <a:srgbClr val="FF66FF"/>
    <a:srgbClr val="FF1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81E5C7-2047-422A-8DEE-94905553CACA}" v="4" dt="2026-02-16T14:48:36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46" autoAdjust="0"/>
  </p:normalViewPr>
  <p:slideViewPr>
    <p:cSldViewPr snapToGrid="0">
      <p:cViewPr varScale="1">
        <p:scale>
          <a:sx n="96" d="100"/>
          <a:sy n="96" d="100"/>
        </p:scale>
        <p:origin x="10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RENROMP, Eline Louise" userId="a44abeb2-aa4e-4d35-a6f5-0d25c352ba16" providerId="ADAL" clId="{069E749A-1C3B-4FAE-B5F4-603144C1D7B8}"/>
    <pc:docChg chg="custSel modSld">
      <pc:chgData name="KORENROMP, Eline Louise" userId="a44abeb2-aa4e-4d35-a6f5-0d25c352ba16" providerId="ADAL" clId="{069E749A-1C3B-4FAE-B5F4-603144C1D7B8}" dt="2026-02-16T14:50:21.252" v="357" actId="6549"/>
      <pc:docMkLst>
        <pc:docMk/>
      </pc:docMkLst>
      <pc:sldChg chg="modSp mod">
        <pc:chgData name="KORENROMP, Eline Louise" userId="a44abeb2-aa4e-4d35-a6f5-0d25c352ba16" providerId="ADAL" clId="{069E749A-1C3B-4FAE-B5F4-603144C1D7B8}" dt="2026-02-16T14:49:14.837" v="317" actId="20577"/>
        <pc:sldMkLst>
          <pc:docMk/>
          <pc:sldMk cId="3311271312" sldId="1548"/>
        </pc:sldMkLst>
        <pc:spChg chg="mod">
          <ac:chgData name="KORENROMP, Eline Louise" userId="a44abeb2-aa4e-4d35-a6f5-0d25c352ba16" providerId="ADAL" clId="{069E749A-1C3B-4FAE-B5F4-603144C1D7B8}" dt="2026-02-16T14:49:14.837" v="317" actId="20577"/>
          <ac:spMkLst>
            <pc:docMk/>
            <pc:sldMk cId="3311271312" sldId="1548"/>
            <ac:spMk id="3" creationId="{39C97AB2-D1E8-48E1-B9C2-6E6C1698B16B}"/>
          </ac:spMkLst>
        </pc:spChg>
      </pc:sldChg>
      <pc:sldChg chg="modSp mod">
        <pc:chgData name="KORENROMP, Eline Louise" userId="a44abeb2-aa4e-4d35-a6f5-0d25c352ba16" providerId="ADAL" clId="{069E749A-1C3B-4FAE-B5F4-603144C1D7B8}" dt="2026-02-16T14:50:21.252" v="357" actId="6549"/>
        <pc:sldMkLst>
          <pc:docMk/>
          <pc:sldMk cId="1372652151" sldId="1555"/>
        </pc:sldMkLst>
        <pc:spChg chg="mod">
          <ac:chgData name="KORENROMP, Eline Louise" userId="a44abeb2-aa4e-4d35-a6f5-0d25c352ba16" providerId="ADAL" clId="{069E749A-1C3B-4FAE-B5F4-603144C1D7B8}" dt="2026-02-16T14:50:21.252" v="357" actId="6549"/>
          <ac:spMkLst>
            <pc:docMk/>
            <pc:sldMk cId="1372652151" sldId="1555"/>
            <ac:spMk id="6" creationId="{21144796-D298-419E-88F5-C1EE9718EAE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01DBB16-84E8-3E35-5827-529C427871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ADDF4-0E82-2830-2EFE-39C0A3DE67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CB8BA-3F1D-4444-A636-E93E40566E7D}" type="datetimeFigureOut">
              <a:rPr lang="en-CH" smtClean="0"/>
              <a:t>16/02/2026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CE5437-F588-CC4F-1C00-DF13DF41C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CCC89-E511-C325-5AE6-8C3C3CDCC3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9FB9A-3382-42A8-817F-60B83437281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947960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8D8EE-AAF5-423A-AC87-2DB8E8E5D75F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660D5-ED4C-41CA-8F92-89CB6C57A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83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3660D5-ED4C-41CA-8F92-89CB6C57A1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7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02E26-DD80-5DCB-E00C-AD9CD3C3D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2D7E6D-88C1-1241-70F6-C74D54F86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A55684-BA34-5CBE-EA5C-8BE9A9E82C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Sexual activity, data sources in the Prevention Needs tool:</a:t>
            </a:r>
          </a:p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countries without surveys to inform on sexual activity we used regional averages. </a:t>
            </a:r>
            <a:endParaRPr lang="en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no countries with surveys in MENA and WCENA</a:t>
            </a:r>
            <a:r>
              <a:rPr lang="en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we used EECA regional averages for all those countries.</a:t>
            </a:r>
          </a:p>
          <a:p>
            <a:pPr defTabSz="942289"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3E06B-2B7D-D194-B7D4-E3EC66326C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F4B4AD-9710-49A7-B214-561577097D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5C038-4FE0-8C6E-52BA-BB8FC4D83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6256A7-EDF0-72B8-F54E-499B3686AD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7DD025-856C-F660-B7D8-31AE08AC55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449AA0-CFD8-1FC4-B6C1-8DC0C41657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F4B4AD-9710-49A7-B214-561577097D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7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E9899-2CD2-BE71-212F-921976BA8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C06A1-7931-23DE-1FFF-60046FFE4A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77FDF7-E658-0EBC-B4A5-6F183C0D38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25756-9384-75D4-BBA1-1C9B368329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F4B4AD-9710-49A7-B214-561577097D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786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5C67F-70F5-AE6D-9AA4-99E6F7047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84FF3D-F0F1-3D41-AC57-7E1146F1B4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84AAB2-C677-48ED-FC3B-86BD9E814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440E7-D028-BDC1-3A33-147FB8BF6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F4B4AD-9710-49A7-B214-561577097D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7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 descr="A drawing of a person&#10;&#10;Description automatically generated">
            <a:extLst>
              <a:ext uri="{FF2B5EF4-FFF2-40B4-BE49-F238E27FC236}">
                <a16:creationId xmlns:a16="http://schemas.microsoft.com/office/drawing/2014/main" id="{C33AFF44-8A1B-40A7-B156-D0461AEBFF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244" y="6396812"/>
            <a:ext cx="1979773" cy="293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6B75A-687E-405C-8A0B-8D00578BA2C3}" type="datetimeFigureOut">
              <a:rPr lang="en-US" dirty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6B75A-687E-405C-8A0B-8D00578BA2C3}" type="datetimeFigureOut">
              <a:rPr lang="en-US" dirty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30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A drawing of a person&#10;&#10;Description automatically generated">
            <a:extLst>
              <a:ext uri="{FF2B5EF4-FFF2-40B4-BE49-F238E27FC236}">
                <a16:creationId xmlns:a16="http://schemas.microsoft.com/office/drawing/2014/main" id="{D37B84D6-A711-41A6-9E1D-AD02AEA9452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244" y="6396812"/>
            <a:ext cx="1979773" cy="2937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52" r:id="rId9"/>
    <p:sldLayoutId id="2147483849" r:id="rId10"/>
    <p:sldLayoutId id="2147483850" r:id="rId11"/>
    <p:sldLayoutId id="2147483851" r:id="rId12"/>
  </p:sldLayoutIdLst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unaids.org/sites/default/files/2025-11/2025-WAD-report_key-messages_en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8752D-0820-4F35-9D5D-B9D345CC6D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757" y="1298448"/>
            <a:ext cx="8662737" cy="2618232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 Key population size estimates </a:t>
            </a:r>
            <a:r>
              <a:rPr lang="en-CH" dirty="0"/>
              <a:t>for population-specific program </a:t>
            </a:r>
            <a:r>
              <a:rPr lang="en-US" dirty="0"/>
              <a:t>and harm reduction</a:t>
            </a:r>
            <a:r>
              <a:rPr lang="en-CH" dirty="0"/>
              <a:t> needs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97AB2-D1E8-48E1-B9C2-6E6C1698B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321743"/>
            <a:ext cx="9182100" cy="1879032"/>
          </a:xfrm>
        </p:spPr>
        <p:txBody>
          <a:bodyPr>
            <a:normAutofit/>
          </a:bodyPr>
          <a:lstStyle/>
          <a:p>
            <a:pPr algn="ctr"/>
            <a:r>
              <a:rPr lang="en-CH" sz="2400" dirty="0"/>
              <a:t>Eline </a:t>
            </a:r>
            <a:r>
              <a:rPr lang="en-CH" sz="2400" dirty="0" err="1"/>
              <a:t>Korenromp,</a:t>
            </a:r>
            <a:r>
              <a:rPr lang="en-CH" sz="2400" dirty="0"/>
              <a:t> UNAIDS Global Center</a:t>
            </a:r>
            <a:endParaRPr lang="en-US" sz="2400" dirty="0"/>
          </a:p>
          <a:p>
            <a:pPr algn="ctr"/>
            <a:r>
              <a:rPr lang="en-US" sz="2000" b="1" dirty="0">
                <a:solidFill>
                  <a:srgbClr val="D9F1F6"/>
                </a:solidFill>
                <a:cs typeface="Arial"/>
              </a:rPr>
              <a:t>Training on </a:t>
            </a:r>
            <a:r>
              <a:rPr lang="en-CH" sz="2000" b="1" dirty="0">
                <a:solidFill>
                  <a:srgbClr val="D9F1F6"/>
                </a:solidFill>
                <a:cs typeface="Arial"/>
              </a:rPr>
              <a:t>Prevention Needs estimation using Spectrum</a:t>
            </a:r>
            <a:endParaRPr lang="en-US" sz="2000" dirty="0">
              <a:solidFill>
                <a:srgbClr val="000000"/>
              </a:solidFill>
              <a:cs typeface="Arial"/>
            </a:endParaRPr>
          </a:p>
          <a:p>
            <a:pPr algn="ctr"/>
            <a:r>
              <a:rPr lang="en-CH" sz="2000" dirty="0"/>
              <a:t>16 </a:t>
            </a:r>
            <a:r>
              <a:rPr lang="en-CH" sz="2000" dirty="0" err="1"/>
              <a:t>Febru</a:t>
            </a:r>
            <a:r>
              <a:rPr lang="en-US" sz="2000" dirty="0" err="1"/>
              <a:t>ary</a:t>
            </a:r>
            <a:r>
              <a:rPr lang="en-US" sz="2000" dirty="0"/>
              <a:t> 202</a:t>
            </a:r>
            <a:r>
              <a:rPr lang="en-CH" sz="2000" dirty="0"/>
              <a:t>6</a:t>
            </a:r>
            <a:endParaRPr lang="en-US" sz="2000" dirty="0">
              <a:solidFill>
                <a:srgbClr val="D9F1F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2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8F40F-0A8D-FF1F-9B36-1909A7CEE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BF7AB-C76E-9685-ACFD-6A2DA61BDB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884" y="92075"/>
            <a:ext cx="10839116" cy="652463"/>
          </a:xfrm>
        </p:spPr>
        <p:txBody>
          <a:bodyPr>
            <a:normAutofit fontScale="90000"/>
          </a:bodyPr>
          <a:lstStyle/>
          <a:p>
            <a: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Population sizes in the Spectrum Prevention Needs tool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DCCEE3-FAC8-1C8A-41CB-2133AD1FA618}"/>
              </a:ext>
            </a:extLst>
          </p:cNvPr>
          <p:cNvSpPr txBox="1"/>
          <p:nvPr/>
        </p:nvSpPr>
        <p:spPr>
          <a:xfrm>
            <a:off x="218897" y="6394727"/>
            <a:ext cx="11444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B6B7263-AA4D-A195-1752-F74EC128A6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" t="11470" r="1759"/>
          <a:stretch>
            <a:fillRect/>
          </a:stretch>
        </p:blipFill>
        <p:spPr bwMode="auto">
          <a:xfrm>
            <a:off x="833837" y="833876"/>
            <a:ext cx="11259841" cy="602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212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DFA71-5AD5-592C-2F5C-B294606F9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1E9E3-EB99-A083-4D5D-F41D3108B1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884" y="92075"/>
            <a:ext cx="10839116" cy="652463"/>
          </a:xfrm>
        </p:spPr>
        <p:txBody>
          <a:bodyPr>
            <a:normAutofit fontScale="90000"/>
          </a:bodyPr>
          <a:lstStyle/>
          <a:p>
            <a:r>
              <a:rPr lang="en-CH" b="1" u="sng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Key</a:t>
            </a:r>
            <a: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 Population sizes: UNAIDS consensus estimates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144796-D298-419E-88F5-C1EE9718EAED}"/>
              </a:ext>
            </a:extLst>
          </p:cNvPr>
          <p:cNvSpPr txBox="1"/>
          <p:nvPr/>
        </p:nvSpPr>
        <p:spPr>
          <a:xfrm>
            <a:off x="336884" y="833876"/>
            <a:ext cx="1174272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Hierarchy of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Population Size Estimates (</a:t>
            </a:r>
            <a:r>
              <a:rPr lang="en-CH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PSE) </a:t>
            </a:r>
            <a:r>
              <a:rPr lang="en-CH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</a:t>
            </a:r>
            <a:r>
              <a:rPr lang="en-CH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H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for UNAIDS consensus estimates (Nov. 2025) :</a:t>
            </a:r>
            <a:br>
              <a:rPr lang="en-CH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H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b="1" dirty="0">
                <a:latin typeface="Arial" panose="020B0604020202020204" pitchFamily="34" charset="0"/>
                <a:cs typeface="Arial" panose="020B0604020202020204" pitchFamily="34" charset="0"/>
              </a:rPr>
              <a:t>Sub-Saharan Africa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CH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countries: systematic review (Stevens-O et al. 2025) of published, representative &amp; high-quality national PSEs, reported through Global AIDS Monitoring (GAM) or other peer-reviewed publication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National epidemic </a:t>
            </a:r>
            <a:r>
              <a:rPr lang="en-CH" b="1" dirty="0">
                <a:latin typeface="Arial" panose="020B0604020202020204" pitchFamily="34" charset="0"/>
                <a:cs typeface="Arial" panose="020B0604020202020204" pitchFamily="34" charset="0"/>
              </a:rPr>
              <a:t>model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distinguishing Key Populations: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H" b="1" i="1" dirty="0">
                <a:latin typeface="Arial" panose="020B0604020202020204" pitchFamily="34" charset="0"/>
                <a:cs typeface="Arial" panose="020B0604020202020204" pitchFamily="34" charset="0"/>
              </a:rPr>
              <a:t>Thembisa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for South Africa;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H" b="1" i="1" dirty="0">
                <a:latin typeface="Arial" panose="020B0604020202020204" pitchFamily="34" charset="0"/>
                <a:cs typeface="Arial" panose="020B0604020202020204" pitchFamily="34" charset="0"/>
              </a:rPr>
              <a:t>Optima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 transmission model for 10 EECA countries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H" b="1" i="1" dirty="0">
                <a:latin typeface="Arial" panose="020B0604020202020204" pitchFamily="34" charset="0"/>
                <a:cs typeface="Arial" panose="020B0604020202020204" pitchFamily="34" charset="0"/>
              </a:rPr>
              <a:t>AEM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 (transmission) or </a:t>
            </a:r>
            <a:r>
              <a:rPr lang="en-CH" b="1" i="1" dirty="0">
                <a:latin typeface="Arial" panose="020B0604020202020204" pitchFamily="34" charset="0"/>
                <a:cs typeface="Arial" panose="020B0604020202020204" pitchFamily="34" charset="0"/>
              </a:rPr>
              <a:t>EPP-Concentrated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 (statistical) model if available 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for A-P, LA, CAR, EECA and MENA countries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Netherlands, Sweden, UK, Germany, Australia, Spain: published national PSEs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Other countries or KPs not covered: </a:t>
            </a:r>
            <a:r>
              <a:rPr lang="en-CH" b="1" dirty="0">
                <a:latin typeface="Arial" panose="020B0604020202020204" pitchFamily="34" charset="0"/>
                <a:cs typeface="Arial" panose="020B0604020202020204" pitchFamily="34" charset="0"/>
              </a:rPr>
              <a:t>Regional median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of above 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Also used for UNAIDS global and regional Key Population 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H" i="1" dirty="0">
                <a:latin typeface="Arial" panose="020B0604020202020204" pitchFamily="34" charset="0"/>
                <a:cs typeface="Arial" panose="020B0604020202020204" pitchFamily="34" charset="0"/>
              </a:rPr>
              <a:t>Infection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 estimates (2010-2024 trend), published in </a:t>
            </a:r>
            <a:r>
              <a:rPr lang="en-CH" i="1" dirty="0">
                <a:latin typeface="Arial" panose="020B0604020202020204" pitchFamily="34" charset="0"/>
                <a:cs typeface="Arial" panose="020B0604020202020204" pitchFamily="34" charset="0"/>
              </a:rPr>
              <a:t>World AIDS Day Report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2025 </a:t>
            </a:r>
          </a:p>
          <a:p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... and Global Fund Grant Cycle 8 (GC8) </a:t>
            </a:r>
            <a:r>
              <a:rPr lang="en-CH">
                <a:latin typeface="Arial" panose="020B0604020202020204" pitchFamily="34" charset="0"/>
                <a:cs typeface="Arial" panose="020B0604020202020204" pitchFamily="34" charset="0"/>
              </a:rPr>
              <a:t>grant allocations.</a:t>
            </a: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BC8FD9-5AA4-8B94-F724-1AD65CB52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564" y="2979174"/>
            <a:ext cx="2637040" cy="374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5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8FD27-B5DC-067C-816D-E1437F32D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4F15-8A55-C553-D58D-4349B17DB7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9882" y="92075"/>
            <a:ext cx="10916118" cy="992653"/>
          </a:xfrm>
        </p:spPr>
        <p:txBody>
          <a:bodyPr>
            <a:normAutofit fontScale="90000"/>
          </a:bodyPr>
          <a:lstStyle/>
          <a:p>
            <a: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Regional median Key population size estimates</a:t>
            </a:r>
            <a:b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used for countries with no national PSE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23C57E-FE14-B890-1330-47F960DE4E57}"/>
              </a:ext>
            </a:extLst>
          </p:cNvPr>
          <p:cNvSpPr txBox="1"/>
          <p:nvPr/>
        </p:nvSpPr>
        <p:spPr>
          <a:xfrm>
            <a:off x="336884" y="1084728"/>
            <a:ext cx="114444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From data compiled and prioritized in a hierarchy of sources, </a:t>
            </a:r>
            <a:b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for the 2025 UNAIDS consensus (national) Key Population sizes and </a:t>
            </a:r>
            <a:r>
              <a:rPr lang="en-CH">
                <a:latin typeface="Arial" panose="020B0604020202020204" pitchFamily="34" charset="0"/>
                <a:cs typeface="Arial" panose="020B0604020202020204" pitchFamily="34" charset="0"/>
              </a:rPr>
              <a:t>corresponding infection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estimates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A05D32-B749-C5CB-893A-00A877A92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5" y="1731059"/>
            <a:ext cx="12117605" cy="37958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914DE7-79A8-A38C-5CA4-218533EB5A06}"/>
              </a:ext>
            </a:extLst>
          </p:cNvPr>
          <p:cNvSpPr txBox="1"/>
          <p:nvPr/>
        </p:nvSpPr>
        <p:spPr>
          <a:xfrm>
            <a:off x="664143" y="5773272"/>
            <a:ext cx="110209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population proportions are relative to adult men plus women aged 15-49 years.</a:t>
            </a: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Values marked with * refer to the minimum and those with ** refer to the maximum, instead of quartiles.</a:t>
            </a:r>
          </a:p>
        </p:txBody>
      </p:sp>
    </p:spTree>
    <p:extLst>
      <p:ext uri="{BB962C8B-B14F-4D97-AF65-F5344CB8AC3E}">
        <p14:creationId xmlns:p14="http://schemas.microsoft.com/office/powerpoint/2010/main" val="267892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64321-C9DF-8643-B996-A13CBE693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13A27-A475-FE7A-BCDC-5B70E7042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884" y="92075"/>
            <a:ext cx="10839116" cy="652463"/>
          </a:xfrm>
        </p:spPr>
        <p:txBody>
          <a:bodyPr>
            <a:normAutofit fontScale="90000"/>
          </a:bodyPr>
          <a:lstStyle/>
          <a:p>
            <a:r>
              <a:rPr lang="en-CH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rPr>
              <a:t>UNAIDS Key population infection estimates &amp; sources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19AE39-2913-E2D9-7007-150AD7684230}"/>
              </a:ext>
            </a:extLst>
          </p:cNvPr>
          <p:cNvSpPr txBox="1"/>
          <p:nvPr/>
        </p:nvSpPr>
        <p:spPr>
          <a:xfrm>
            <a:off x="336884" y="833876"/>
            <a:ext cx="114444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a typeface="DengXian" panose="02010600030101010101" pitchFamily="2" charset="-122"/>
                <a:cs typeface="Arial" panose="020B0604020202020204" pitchFamily="34" charset="0"/>
              </a:rPr>
              <a:t>For more information see</a:t>
            </a:r>
            <a:r>
              <a:rPr lang="en-CH" dirty="0"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r>
              <a:rPr lang="en-US" dirty="0">
                <a:ea typeface="DengXian" panose="02010600030101010101" pitchFamily="2" charset="-122"/>
                <a:cs typeface="Arial" panose="020B0604020202020204" pitchFamily="34" charset="0"/>
              </a:rPr>
              <a:t>UNAIDS </a:t>
            </a:r>
            <a:r>
              <a:rPr lang="en-US" i="1" dirty="0">
                <a:ea typeface="DengXian" panose="02010600030101010101" pitchFamily="2" charset="-122"/>
                <a:cs typeface="Arial" panose="020B0604020202020204" pitchFamily="34" charset="0"/>
              </a:rPr>
              <a:t>World AIDS Day Report 2025: Overcoming Disruptions </a:t>
            </a:r>
            <a:endParaRPr lang="en-CH" i="1" dirty="0"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A3AAAB-0FBA-5BFD-A58B-5861942B4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3466" y="751984"/>
            <a:ext cx="4206138" cy="5970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895D71-E758-1748-D7EF-E8C7F9D6A5EF}"/>
              </a:ext>
            </a:extLst>
          </p:cNvPr>
          <p:cNvSpPr txBox="1"/>
          <p:nvPr/>
        </p:nvSpPr>
        <p:spPr>
          <a:xfrm>
            <a:off x="336883" y="1799205"/>
            <a:ext cx="709381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KEY MESSAGES - UNAIDS WORLD AIDS DAY REPORT 2025 - OVERCOMING DISRUPTION, transforming the AIDS response</a:t>
            </a:r>
            <a:r>
              <a:rPr lang="en-CH" dirty="0"/>
              <a:t>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/>
              <a:t>Almost half of all new adult HIV acquisitions globally were among key populations in 2024</a:t>
            </a:r>
            <a:r>
              <a:rPr lang="en-US" dirty="0"/>
              <a:t>, that share has increased between 2010 and 2024.</a:t>
            </a:r>
            <a:br>
              <a:rPr lang="en-CH" dirty="0"/>
            </a:br>
            <a:endParaRPr lang="en-CH" dirty="0"/>
          </a:p>
          <a:p>
            <a:r>
              <a:rPr lang="en-US" dirty="0"/>
              <a:t>Outside of sub-Saharan Africa, people from key populations and their sexual partners account for two in three new HIV acquisitions. </a:t>
            </a:r>
            <a:br>
              <a:rPr lang="en-CH" dirty="0"/>
            </a:br>
            <a:endParaRPr lang="en-CH" dirty="0"/>
          </a:p>
          <a:p>
            <a:r>
              <a:rPr lang="en-US" dirty="0"/>
              <a:t>Gay men and other men who have sex with men comprise about </a:t>
            </a:r>
            <a:br>
              <a:rPr lang="en-CH"/>
            </a:br>
            <a:r>
              <a:rPr lang="en-US"/>
              <a:t>one </a:t>
            </a:r>
            <a:r>
              <a:rPr lang="en-US" dirty="0"/>
              <a:t>in three adults (31%) with newly acquired HIV.</a:t>
            </a:r>
            <a:endParaRPr lang="en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90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255000"/>
    </mc:Choice>
    <mc:Fallback xmlns="">
      <p:transition advTm="8255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E641F549574BB805BD9C73365D4F" ma:contentTypeVersion="38" ma:contentTypeDescription="Create a new document." ma:contentTypeScope="" ma:versionID="bb15a01b0da24ce4c869cf734143bf99">
  <xsd:schema xmlns:xsd="http://www.w3.org/2001/XMLSchema" xmlns:xs="http://www.w3.org/2001/XMLSchema" xmlns:p="http://schemas.microsoft.com/office/2006/metadata/properties" xmlns:ns1="http://schemas.microsoft.com/sharepoint/v3" xmlns:ns2="288ef829-98c5-46d1-83dc-c2ef7c814da2" xmlns:ns3="2ddeef39-65d3-4660-94f2-f063f949c57e" targetNamespace="http://schemas.microsoft.com/office/2006/metadata/properties" ma:root="true" ma:fieldsID="38ffe83adcfdef0d88af7c4db34b3f6a" ns1:_="" ns2:_="" ns3:_="">
    <xsd:import namespace="http://schemas.microsoft.com/sharepoint/v3"/>
    <xsd:import namespace="288ef829-98c5-46d1-83dc-c2ef7c814da2"/>
    <xsd:import namespace="2ddeef39-65d3-4660-94f2-f063f949c5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  <xsd:element ref="ns2:DocumentTitle" minOccurs="0"/>
                <xsd:element ref="ns3:PrimeClassificationStatus" minOccurs="0"/>
                <xsd:element ref="ns3:PrimeClassificationStatusDetails" minOccurs="0"/>
                <xsd:element ref="ns3:PrimeLastClassified" minOccurs="0"/>
                <xsd:element ref="ns3:PrimeCorrectedByUser" minOccurs="0"/>
                <xsd:element ref="ns2:Summary_x002f_Abstract" minOccurs="0"/>
                <xsd:element ref="ns2:ContentOwner" minOccurs="0"/>
                <xsd:element ref="ns2:DownloadCategory" minOccurs="0"/>
                <xsd:element ref="ns2:LastReviewDate" minOccurs="0"/>
                <xsd:element ref="ns2:ReviewFrequency" minOccurs="0"/>
                <xsd:element ref="ns2:PrimaryTopic_x002f_ThematicArea" minOccurs="0"/>
                <xsd:element ref="ns2:Language" minOccurs="0"/>
                <xsd:element ref="ns2:Region" minOccurs="0"/>
                <xsd:element ref="ns2:EnterpriseKeyword" minOccurs="0"/>
                <xsd:element ref="ns2:ThematicArea" minOccurs="0"/>
                <xsd:element ref="ns2:DocumentNa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8ef829-98c5-46d1-83dc-c2ef7c814d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008808e-a4ff-498b-8b44-8869f1dca9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Title" ma:index="30" nillable="true" ma:displayName="Document Title" ma:format="Dropdown" ma:internalName="DocumentTitle">
      <xsd:simpleType>
        <xsd:restriction base="dms:Text">
          <xsd:maxLength value="255"/>
        </xsd:restriction>
      </xsd:simpleType>
    </xsd:element>
    <xsd:element name="Summary_x002f_Abstract" ma:index="35" nillable="true" ma:displayName="Summary / Abstract" ma:format="Dropdown" ma:internalName="Summary_x002f_Abstract">
      <xsd:simpleType>
        <xsd:restriction base="dms:Note">
          <xsd:maxLength value="255"/>
        </xsd:restriction>
      </xsd:simpleType>
    </xsd:element>
    <xsd:element name="ContentOwner" ma:index="36" nillable="true" ma:displayName="Content Owner" ma:format="Dropdown" ma:internalName="ContentOwner">
      <xsd:simpleType>
        <xsd:restriction base="dms:Text">
          <xsd:maxLength value="255"/>
        </xsd:restriction>
      </xsd:simpleType>
    </xsd:element>
    <xsd:element name="DownloadCategory" ma:index="37" nillable="true" ma:displayName="Download Category" ma:format="Dropdown" ma:internalName="DownloadCategory">
      <xsd:simpleType>
        <xsd:restriction base="dms:Choice">
          <xsd:enumeration value="Tool"/>
          <xsd:enumeration value="Plan"/>
          <xsd:enumeration value="Guide"/>
        </xsd:restriction>
      </xsd:simpleType>
    </xsd:element>
    <xsd:element name="LastReviewDate" ma:index="38" nillable="true" ma:displayName="Last Review Date" ma:format="DateOnly" ma:internalName="LastReviewDate">
      <xsd:simpleType>
        <xsd:restriction base="dms:DateTime"/>
      </xsd:simpleType>
    </xsd:element>
    <xsd:element name="ReviewFrequency" ma:index="39" nillable="true" ma:displayName="Review Frequency" ma:description="Go through the document and try to determine how frequently the document needs to be reviewed for content freshness, accuracy and relevance. &#10;&#10;Here are some basic rules.&#10;If the download category is a “Tool”, then it needs to be reviewed every 12 months.&#10;If the download category is a “Guide”, it needs to be reviewed every 12 months.&#10;If the download category is a “Plan”, it needs to be reviewed every 6 months.&#10;&#10;All review frequencies have been defined as options/ choices for this column.&#10;Choose an option only from the list of review frequencies provided as options/ choices. &#10;&#10;If you are unable to assign a category from the defined list, return ‘To be determined’&#10;&#10;Options that have been defined for this field are:&#10;3 months&#10;6 months&#10;12 months&#10;24 months&#10;36 months&#10;" ma:format="Dropdown" ma:internalName="ReviewFrequency">
      <xsd:simpleType>
        <xsd:restriction base="dms:Choice">
          <xsd:enumeration value="3 months"/>
          <xsd:enumeration value="6 months"/>
          <xsd:enumeration value="12 months"/>
          <xsd:enumeration value="24 months"/>
          <xsd:enumeration value="36 months"/>
        </xsd:restriction>
      </xsd:simpleType>
    </xsd:element>
    <xsd:element name="PrimaryTopic_x002f_ThematicArea" ma:index="40" nillable="true" ma:displayName="Primary Topic / Thematic Area" ma:format="Dropdown" ma:internalName="PrimaryTopic_x002f_ThematicArea">
      <xsd:simpleType>
        <xsd:restriction base="dms:Choice">
          <xsd:enumeration value="Global Fund and Grant Implementation"/>
          <xsd:enumeration value="NSP Strategic Planning and Reviews"/>
          <xsd:enumeration value="Community and Service Delivery"/>
          <xsd:enumeration value="Prevention"/>
          <xsd:enumeration value="HIV and Economics"/>
          <xsd:enumeration value="Human Rights and Gender"/>
          <xsd:enumeration value="Epi Strategic Information"/>
          <xsd:enumeration value="Treatment and Testing"/>
          <xsd:enumeration value="Health System Strengthening"/>
          <xsd:enumeration value="Drawdown"/>
          <xsd:enumeration value="GF Condom SI"/>
          <xsd:enumeration value="DFAT"/>
          <xsd:enumeration value="HIV Sustainability Roadmaps"/>
          <xsd:enumeration value="Other"/>
        </xsd:restriction>
      </xsd:simpleType>
    </xsd:element>
    <xsd:element name="Language" ma:index="41" nillable="true" ma:displayName="Language" ma:format="Dropdown" ma:internalName="Language">
      <xsd:simpleType>
        <xsd:restriction base="dms:Text">
          <xsd:maxLength value="255"/>
        </xsd:restriction>
      </xsd:simpleType>
    </xsd:element>
    <xsd:element name="Region" ma:index="42" nillable="true" ma:displayName="Region" ma:format="Dropdown" ma:internalName="Region">
      <xsd:simpleType>
        <xsd:restriction base="dms:Choice">
          <xsd:enumeration value="Eastern and southern Africa"/>
          <xsd:enumeration value="Western and central Africa"/>
          <xsd:enumeration value="Asia and the Pacific"/>
          <xsd:enumeration value="Eastern Europe and central Asia"/>
          <xsd:enumeration value="Latin America and the Caribbean"/>
          <xsd:enumeration value="Middle East and North Africa"/>
          <xsd:enumeration value="Western and central Europe and North America"/>
          <xsd:enumeration value="Global"/>
          <xsd:enumeration value="Other"/>
        </xsd:restriction>
      </xsd:simpleType>
    </xsd:element>
    <xsd:element name="EnterpriseKeyword" ma:index="43" nillable="true" ma:displayName="Enterprise Keyword" ma:format="Dropdown" ma:internalName="EnterpriseKeyword">
      <xsd:simpleType>
        <xsd:restriction base="dms:Text">
          <xsd:maxLength value="255"/>
        </xsd:restriction>
      </xsd:simpleType>
    </xsd:element>
    <xsd:element name="ThematicArea" ma:index="44" nillable="true" ma:displayName="Thematic Area" ma:format="Dropdown" ma:internalName="ThematicArea">
      <xsd:simpleType>
        <xsd:restriction base="dms:Text">
          <xsd:maxLength value="255"/>
        </xsd:restriction>
      </xsd:simpleType>
    </xsd:element>
    <xsd:element name="DocumentName" ma:index="45" nillable="true" ma:displayName="Document Name" ma:format="Dropdown" ma:internalName="DocumentNam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eef39-65d3-4660-94f2-f063f949c57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1142ec6-8224-48c2-babf-013e8b339833}" ma:internalName="TaxCatchAll" ma:showField="CatchAllData" ma:web="2ddeef39-65d3-4660-94f2-f063f949c5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imeClassificationStatus" ma:index="31" nillable="true" ma:displayName="Processing status" ma:internalName="PrimeClassificationStatus">
      <xsd:simpleType>
        <xsd:restriction base="dms:Text"/>
      </xsd:simpleType>
    </xsd:element>
    <xsd:element name="PrimeClassificationStatusDetails" ma:index="32" nillable="true" ma:displayName="Processing details" ma:internalName="PrimeClassificationStatusDetails">
      <xsd:simpleType>
        <xsd:restriction base="dms:Note">
          <xsd:maxLength value="255"/>
        </xsd:restriction>
      </xsd:simpleType>
    </xsd:element>
    <xsd:element name="PrimeLastClassified" ma:index="33" nillable="true" ma:displayName="Processed" ma:internalName="PrimeLastClassified">
      <xsd:simpleType>
        <xsd:restriction base="dms:DateTime"/>
      </xsd:simpleType>
    </xsd:element>
    <xsd:element name="PrimeCorrectedByUser" ma:index="34" nillable="true" ma:displayName="Corrected" ma:internalName="PrimeCorrectedByUser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88ef829-98c5-46d1-83dc-c2ef7c814da2" xsi:nil="true"/>
    <TaxCatchAll xmlns="2ddeef39-65d3-4660-94f2-f063f949c57e" xsi:nil="true"/>
    <lcf76f155ced4ddcb4097134ff3c332f xmlns="288ef829-98c5-46d1-83dc-c2ef7c814da2">
      <Terms xmlns="http://schemas.microsoft.com/office/infopath/2007/PartnerControls"/>
    </lcf76f155ced4ddcb4097134ff3c332f>
    <MediaLengthInSeconds xmlns="288ef829-98c5-46d1-83dc-c2ef7c814da2" xsi:nil="true"/>
    <SharedWithUsers xmlns="2ddeef39-65d3-4660-94f2-f063f949c57e">
      <UserInfo>
        <DisplayName>Robert Glaubius</DisplayName>
        <AccountId>5514</AccountId>
        <AccountType/>
      </UserInfo>
      <UserInfo>
        <DisplayName>SABIN, Keith</DisplayName>
        <AccountId>25</AccountId>
        <AccountType/>
      </UserInfo>
      <UserInfo>
        <DisplayName>WANYEKI, Ian</DisplayName>
        <AccountId>197</AccountId>
        <AccountType/>
      </UserInfo>
      <UserInfo>
        <DisplayName>KORENROMP, Eline Louise</DisplayName>
        <AccountId>7579</AccountId>
        <AccountType/>
      </UserInfo>
      <UserInfo>
        <DisplayName>Guy Mahiane</DisplayName>
        <AccountId>5635</AccountId>
        <AccountType/>
      </UserInfo>
      <UserInfo>
        <DisplayName>MAHY, Mary</DisplayName>
        <AccountId>20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PrimeLastClassified xmlns="2ddeef39-65d3-4660-94f2-f063f949c57e" xsi:nil="true"/>
    <Language xmlns="288ef829-98c5-46d1-83dc-c2ef7c814da2">English</Language>
    <Summary_x002f_Abstract xmlns="288ef829-98c5-46d1-83dc-c2ef7c814da2">This document outlines methods and data sources for estimating key population sizes and HIV infection estimates to inform program and harm reduction needs, with a focus on UNAIDS consensus estimates and regional approaches for countries lacking national d</Summary_x002f_Abstract>
    <EnterpriseKeyword xmlns="288ef829-98c5-46d1-83dc-c2ef7c814da2" xsi:nil="true"/>
    <PrimeCorrectedByUser xmlns="2ddeef39-65d3-4660-94f2-f063f949c57e" xsi:nil="true"/>
    <PrimeClassificationStatusDetails xmlns="2ddeef39-65d3-4660-94f2-f063f949c57e" xsi:nil="true"/>
    <PrimaryTopic_x002f_ThematicArea xmlns="288ef829-98c5-46d1-83dc-c2ef7c814da2">Epi Strategic Information</PrimaryTopic_x002f_ThematicArea>
    <LastReviewDate xmlns="288ef829-98c5-46d1-83dc-c2ef7c814da2" xsi:nil="true"/>
    <ThematicArea xmlns="288ef829-98c5-46d1-83dc-c2ef7c814da2" xsi:nil="true"/>
    <DocumentTitle xmlns="288ef829-98c5-46d1-83dc-c2ef7c814da2">Key Population Size Estimates For Population-Specific Program And Harm Reduction Needs</DocumentTitle>
    <ReviewFrequency xmlns="288ef829-98c5-46d1-83dc-c2ef7c814da2">12 months</ReviewFrequency>
    <PrimeClassificationStatus xmlns="2ddeef39-65d3-4660-94f2-f063f949c57e" xsi:nil="true"/>
    <DownloadCategory xmlns="288ef829-98c5-46d1-83dc-c2ef7c814da2">Guide</DownloadCategory>
    <DocumentName xmlns="288ef829-98c5-46d1-83dc-c2ef7c814da2" xsi:nil="true"/>
    <ContentOwner xmlns="288ef829-98c5-46d1-83dc-c2ef7c814da2">Eline Korenromp</ContentOwner>
    <Region xmlns="288ef829-98c5-46d1-83dc-c2ef7c814da2">Global</Region>
  </documentManagement>
</p:properties>
</file>

<file path=customXml/itemProps1.xml><?xml version="1.0" encoding="utf-8"?>
<ds:datastoreItem xmlns:ds="http://schemas.openxmlformats.org/officeDocument/2006/customXml" ds:itemID="{5EE3CABA-6EB2-46BF-AEBF-5995218878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0CDA8A-9D42-4BE0-AFF1-DCB30C93C83A}">
  <ds:schemaRefs>
    <ds:schemaRef ds:uri="288ef829-98c5-46d1-83dc-c2ef7c814da2"/>
    <ds:schemaRef ds:uri="2ddeef39-65d3-4660-94f2-f063f949c5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D94F3E5-9355-45E1-AEBF-E2A170E9424C}">
  <ds:schemaRefs>
    <ds:schemaRef ds:uri="288ef829-98c5-46d1-83dc-c2ef7c814da2"/>
    <ds:schemaRef ds:uri="2ddeef39-65d3-4660-94f2-f063f949c57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454</Words>
  <Application>Microsoft Office PowerPoint</Application>
  <PresentationFormat>Widescreen</PresentationFormat>
  <Paragraphs>38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DengXian</vt:lpstr>
      <vt:lpstr>Aptos</vt:lpstr>
      <vt:lpstr>Arial</vt:lpstr>
      <vt:lpstr>Calibri</vt:lpstr>
      <vt:lpstr>Corbel</vt:lpstr>
      <vt:lpstr>Wingdings 2</vt:lpstr>
      <vt:lpstr>Frame</vt:lpstr>
      <vt:lpstr>  Key population size estimates for population-specific program and harm reduction needs</vt:lpstr>
      <vt:lpstr>Population sizes in the Spectrum Prevention Needs tool</vt:lpstr>
      <vt:lpstr>Key Population sizes: UNAIDS consensus estimates</vt:lpstr>
      <vt:lpstr>Regional median Key population size estimates used for countries with no national PSE</vt:lpstr>
      <vt:lpstr>UNAIDS Key population infection estimates &amp; 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MAHY, Mary</dc:creator>
  <cp:lastModifiedBy>KORENROMP, Eline Louise</cp:lastModifiedBy>
  <cp:revision>8</cp:revision>
  <dcterms:created xsi:type="dcterms:W3CDTF">2020-10-27T09:55:01Z</dcterms:created>
  <dcterms:modified xsi:type="dcterms:W3CDTF">2026-02-16T14:50:26Z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0x0101006893E641F549574BB805BD9C73365D4F</vt:lpwstr>
  </property>
  <property fmtid="{D5CDD505-2E9C-101B-9397-08002B2CF9AE}" pid="3" name="MediaServiceImageTags">
    <vt:lpwstr/>
  </property>
</Properties>
</file>